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3"/>
  </p:notesMasterIdLst>
  <p:sldIdLst>
    <p:sldId id="374" r:id="rId2"/>
    <p:sldId id="375" r:id="rId3"/>
    <p:sldId id="376" r:id="rId4"/>
    <p:sldId id="377" r:id="rId5"/>
    <p:sldId id="378" r:id="rId6"/>
    <p:sldId id="379" r:id="rId7"/>
    <p:sldId id="380" r:id="rId8"/>
    <p:sldId id="381" r:id="rId9"/>
    <p:sldId id="382" r:id="rId10"/>
    <p:sldId id="383" r:id="rId11"/>
    <p:sldId id="384" r:id="rId12"/>
    <p:sldId id="389" r:id="rId13"/>
    <p:sldId id="385" r:id="rId14"/>
    <p:sldId id="386" r:id="rId15"/>
    <p:sldId id="387" r:id="rId16"/>
    <p:sldId id="388" r:id="rId17"/>
    <p:sldId id="390" r:id="rId18"/>
    <p:sldId id="391" r:id="rId19"/>
    <p:sldId id="392" r:id="rId20"/>
    <p:sldId id="393" r:id="rId21"/>
    <p:sldId id="394" r:id="rId22"/>
  </p:sldIdLst>
  <p:sldSz cx="10160000" cy="5715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453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EC70A-F502-4BDD-A00A-8A9C0175DC89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3FA8A-98B0-4AA8-9E57-923243312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6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54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8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935302"/>
            <a:ext cx="7620000" cy="1989667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49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333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97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CFB004-0BE2-6594-A684-1D414144F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60000" cy="5715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5A2DA-1F7F-032D-860F-9434CD42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B46C-15FD-477F-AEAC-2240925A5F40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7E8D6-1867-44DE-9D94-87167BA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4DE6E-0DF7-8A53-34F4-4203A502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56C0-451C-4745-96B8-116ACE4EE48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0E35E9-AB26-4483-5917-44E2A83006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60000" cy="5715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D620732-056B-250B-9839-8EF4696944DC}"/>
              </a:ext>
            </a:extLst>
          </p:cNvPr>
          <p:cNvSpPr/>
          <p:nvPr userDrawn="1"/>
        </p:nvSpPr>
        <p:spPr>
          <a:xfrm>
            <a:off x="6573591" y="57970"/>
            <a:ext cx="3586409" cy="538609"/>
          </a:xfrm>
          <a:prstGeom prst="rect">
            <a:avLst/>
          </a:prstGeom>
          <a:noFill/>
        </p:spPr>
        <p:txBody>
          <a:bodyPr wrap="square" lIns="76200" tIns="38100" rIns="76200" bIns="38100">
            <a:spAutoFit/>
          </a:bodyPr>
          <a:lstStyle/>
          <a:p>
            <a:pPr algn="ctr"/>
            <a:r>
              <a:rPr lang="en-US" altLang="zh-CN" sz="30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30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</a:t>
            </a:r>
          </a:p>
        </p:txBody>
      </p:sp>
    </p:spTree>
    <p:extLst>
      <p:ext uri="{BB962C8B-B14F-4D97-AF65-F5344CB8AC3E}">
        <p14:creationId xmlns:p14="http://schemas.microsoft.com/office/powerpoint/2010/main" val="143837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32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53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1424782"/>
            <a:ext cx="8763000" cy="2377281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824553"/>
            <a:ext cx="8763000" cy="1250156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4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9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8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473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58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329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8500" y="304271"/>
            <a:ext cx="87630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8500" y="1521354"/>
            <a:ext cx="87630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8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755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13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98" y="919588"/>
            <a:ext cx="2986690" cy="29866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4005665" y="1060977"/>
            <a:ext cx="6069052" cy="196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5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国一学长带你学</a:t>
            </a:r>
            <a:endParaRPr lang="en-US" altLang="zh-CN" sz="55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6667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立创</a:t>
            </a:r>
            <a:r>
              <a:rPr lang="en-US" altLang="zh-CN" sz="6667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EDA</a:t>
            </a:r>
            <a:r>
              <a:rPr lang="zh-CN" altLang="en-US" sz="6667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专业版</a:t>
            </a:r>
            <a:endParaRPr lang="en-US" altLang="zh-CN" sz="6667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DCD48-9897-E09A-860B-DB2AFD8DEE66}"/>
              </a:ext>
            </a:extLst>
          </p:cNvPr>
          <p:cNvSpPr txBox="1"/>
          <p:nvPr/>
        </p:nvSpPr>
        <p:spPr>
          <a:xfrm>
            <a:off x="4005662" y="3172279"/>
            <a:ext cx="4955909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33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3333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电子实验室出品</a:t>
            </a:r>
            <a:endParaRPr lang="en-US" altLang="zh-CN" sz="3333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CF49E5E-76FC-E331-062D-49A180FE7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501" y="3995128"/>
            <a:ext cx="1200359" cy="120035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DB7FA1B-3019-ADC3-5FE2-1C6483DB441D}"/>
              </a:ext>
            </a:extLst>
          </p:cNvPr>
          <p:cNvSpPr txBox="1"/>
          <p:nvPr/>
        </p:nvSpPr>
        <p:spPr>
          <a:xfrm>
            <a:off x="439906" y="4141973"/>
            <a:ext cx="17687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A2BF2-E138-4DA4-305F-8D99BB384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41" y="3995129"/>
            <a:ext cx="1200359" cy="120035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B3A2C3-62E9-33C1-9DFC-01A6356092B8}"/>
              </a:ext>
            </a:extLst>
          </p:cNvPr>
          <p:cNvSpPr txBox="1"/>
          <p:nvPr/>
        </p:nvSpPr>
        <p:spPr>
          <a:xfrm>
            <a:off x="3247630" y="4141975"/>
            <a:ext cx="22146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蓝桥杯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223A59-6D5F-AAA6-C94D-C6327BDA0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81" y="3977813"/>
            <a:ext cx="1200359" cy="120035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F35139B-9246-B1AD-FDB7-9DE72C3AF6AF}"/>
              </a:ext>
            </a:extLst>
          </p:cNvPr>
          <p:cNvSpPr txBox="1"/>
          <p:nvPr/>
        </p:nvSpPr>
        <p:spPr>
          <a:xfrm>
            <a:off x="6559410" y="4141973"/>
            <a:ext cx="21942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嵌入式</a:t>
            </a:r>
          </a:p>
        </p:txBody>
      </p:sp>
    </p:spTree>
    <p:extLst>
      <p:ext uri="{BB962C8B-B14F-4D97-AF65-F5344CB8AC3E}">
        <p14:creationId xmlns:p14="http://schemas.microsoft.com/office/powerpoint/2010/main" val="281038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8CD622A-B9B2-D0F6-C8F0-AC77E049CC3C}"/>
              </a:ext>
            </a:extLst>
          </p:cNvPr>
          <p:cNvSpPr txBox="1"/>
          <p:nvPr/>
        </p:nvSpPr>
        <p:spPr>
          <a:xfrm>
            <a:off x="226652" y="119107"/>
            <a:ext cx="50809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画好原理图</a:t>
            </a:r>
            <a:endParaRPr lang="en-US" altLang="zh-CN" sz="5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CEC784-6149-127A-D844-88E865BEDB72}"/>
              </a:ext>
            </a:extLst>
          </p:cNvPr>
          <p:cNvSpPr txBox="1"/>
          <p:nvPr/>
        </p:nvSpPr>
        <p:spPr>
          <a:xfrm>
            <a:off x="226656" y="1335338"/>
            <a:ext cx="86281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原理图设计是是做好一款产品的基础。</a:t>
            </a:r>
            <a:endParaRPr lang="en-US" altLang="zh-CN" sz="3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3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原理图设计基本要求</a:t>
            </a:r>
            <a:r>
              <a:rPr lang="en-US" altLang="zh-CN" sz="3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: </a:t>
            </a:r>
            <a:r>
              <a:rPr lang="zh-CN" altLang="en-US" sz="3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规范、清晰、准确、易读。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7744CA-0BAB-9CD8-F8B8-B4FE8D280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77" y="2705458"/>
            <a:ext cx="3233018" cy="24420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3446FB-D7B6-464A-5C3C-2A5D661E9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4" y="2705458"/>
            <a:ext cx="3488594" cy="244201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9C6C648B-883B-532E-E7AA-90CCE0C2E909}"/>
              </a:ext>
            </a:extLst>
          </p:cNvPr>
          <p:cNvSpPr/>
          <p:nvPr/>
        </p:nvSpPr>
        <p:spPr>
          <a:xfrm>
            <a:off x="4150510" y="3724534"/>
            <a:ext cx="1835474" cy="403860"/>
          </a:xfrm>
          <a:prstGeom prst="rightArrow">
            <a:avLst>
              <a:gd name="adj1" fmla="val 44491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0"/>
          </a:p>
        </p:txBody>
      </p:sp>
    </p:spTree>
    <p:extLst>
      <p:ext uri="{BB962C8B-B14F-4D97-AF65-F5344CB8AC3E}">
        <p14:creationId xmlns:p14="http://schemas.microsoft.com/office/powerpoint/2010/main" val="18441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D8DBA26-992F-8E86-29CA-E00C4FF1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31" y="1551635"/>
            <a:ext cx="5518738" cy="358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E752962-0592-F41C-121D-8203A94B5C59}"/>
              </a:ext>
            </a:extLst>
          </p:cNvPr>
          <p:cNvSpPr txBox="1"/>
          <p:nvPr/>
        </p:nvSpPr>
        <p:spPr>
          <a:xfrm>
            <a:off x="226652" y="119107"/>
            <a:ext cx="50809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分模块、分图页</a:t>
            </a:r>
            <a:endParaRPr lang="en-US" altLang="zh-CN" sz="5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85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9806D-C957-B01E-C760-009AA6D3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47" y="965496"/>
            <a:ext cx="3283926" cy="20274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AAFFBFC-DC05-80AF-6FD6-B709C1706E65}"/>
              </a:ext>
            </a:extLst>
          </p:cNvPr>
          <p:cNvSpPr txBox="1"/>
          <p:nvPr/>
        </p:nvSpPr>
        <p:spPr>
          <a:xfrm>
            <a:off x="226652" y="119107"/>
            <a:ext cx="50809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分模块、分图页</a:t>
            </a:r>
            <a:endParaRPr lang="en-US" altLang="zh-CN" sz="5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10F828-B5F1-1BFC-4B6A-AB435DA3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580" y="970101"/>
            <a:ext cx="3988078" cy="42968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B9763D-1058-7D56-2F78-60E03DB8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575" y="3118505"/>
            <a:ext cx="2679264" cy="198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2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EED926-74BE-CF47-45EC-270CD93574FB}"/>
              </a:ext>
            </a:extLst>
          </p:cNvPr>
          <p:cNvSpPr txBox="1"/>
          <p:nvPr/>
        </p:nvSpPr>
        <p:spPr>
          <a:xfrm>
            <a:off x="226655" y="119107"/>
            <a:ext cx="9933348" cy="1272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标注重要参数</a:t>
            </a:r>
            <a:endParaRPr lang="en-US" altLang="zh-CN" sz="5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特别是符号上无法直接读取的参数</a:t>
            </a:r>
            <a:endParaRPr lang="en-US" altLang="zh-CN" sz="2667">
              <a:solidFill>
                <a:srgbClr val="FF0000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80718C-17AA-66AD-1E5F-84FA426CE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0" y="1878497"/>
            <a:ext cx="6397626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17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80DEF56-D3EF-2B4D-A97E-0B85938EC965}"/>
              </a:ext>
            </a:extLst>
          </p:cNvPr>
          <p:cNvSpPr txBox="1"/>
          <p:nvPr/>
        </p:nvSpPr>
        <p:spPr>
          <a:xfrm>
            <a:off x="226655" y="119109"/>
            <a:ext cx="99333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标注元件特殊</a:t>
            </a:r>
            <a:r>
              <a:rPr lang="en-US" altLang="zh-CN" sz="4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/</a:t>
            </a:r>
            <a:r>
              <a:rPr lang="zh-CN" altLang="en-US" sz="4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重要功能</a:t>
            </a:r>
            <a:endParaRPr lang="en-US" altLang="zh-CN" sz="45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2C21A4-D1F0-8D0A-42D7-450EF189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416" y="2037445"/>
            <a:ext cx="4516381" cy="14440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2FC6D8-9162-30E6-D407-422249DCA20A}"/>
              </a:ext>
            </a:extLst>
          </p:cNvPr>
          <p:cNvSpPr txBox="1"/>
          <p:nvPr/>
        </p:nvSpPr>
        <p:spPr>
          <a:xfrm>
            <a:off x="3155536" y="1475743"/>
            <a:ext cx="3872428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标注元件功能</a:t>
            </a:r>
            <a:r>
              <a:rPr lang="en-US" altLang="zh-CN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NC/NF/0R</a:t>
            </a:r>
            <a:endParaRPr lang="zh-CN" altLang="en-US" sz="2667">
              <a:solidFill>
                <a:srgbClr val="FF0000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444844-4BDC-B118-1BE6-3144C2CE0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0" t="32737" r="77195" b="59544"/>
          <a:stretch/>
        </p:blipFill>
        <p:spPr>
          <a:xfrm>
            <a:off x="2795244" y="4076982"/>
            <a:ext cx="4232716" cy="13006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AB22C46-5EFB-35F5-D304-1493D2130DA4}"/>
              </a:ext>
            </a:extLst>
          </p:cNvPr>
          <p:cNvSpPr txBox="1"/>
          <p:nvPr/>
        </p:nvSpPr>
        <p:spPr>
          <a:xfrm>
            <a:off x="3427149" y="3535606"/>
            <a:ext cx="306375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快充诱骗请求电压</a:t>
            </a:r>
          </a:p>
        </p:txBody>
      </p:sp>
    </p:spTree>
    <p:extLst>
      <p:ext uri="{BB962C8B-B14F-4D97-AF65-F5344CB8AC3E}">
        <p14:creationId xmlns:p14="http://schemas.microsoft.com/office/powerpoint/2010/main" val="120782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46629F5-6EF9-1034-D48A-84141F95BDE1}"/>
              </a:ext>
            </a:extLst>
          </p:cNvPr>
          <p:cNvSpPr txBox="1"/>
          <p:nvPr/>
        </p:nvSpPr>
        <p:spPr>
          <a:xfrm>
            <a:off x="226655" y="119109"/>
            <a:ext cx="99333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标注注意事项</a:t>
            </a:r>
            <a:endParaRPr lang="en-US" altLang="zh-CN" sz="45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FF5F4D-5DF9-975C-98EF-B118A5F5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18" y="1452275"/>
            <a:ext cx="5356819" cy="365588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4DA255C-0915-9CC1-8368-25DD1098640C}"/>
              </a:ext>
            </a:extLst>
          </p:cNvPr>
          <p:cNvCxnSpPr>
            <a:cxnSpLocks/>
          </p:cNvCxnSpPr>
          <p:nvPr/>
        </p:nvCxnSpPr>
        <p:spPr>
          <a:xfrm flipH="1">
            <a:off x="6245848" y="1284832"/>
            <a:ext cx="984809" cy="7773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1BF2FB9-63E0-897B-09C2-154F3E7E4605}"/>
              </a:ext>
            </a:extLst>
          </p:cNvPr>
          <p:cNvSpPr txBox="1"/>
          <p:nvPr/>
        </p:nvSpPr>
        <p:spPr>
          <a:xfrm>
            <a:off x="5329366" y="683101"/>
            <a:ext cx="4516380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单片机</a:t>
            </a:r>
            <a:r>
              <a:rPr lang="en-US" altLang="zh-CN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IO</a:t>
            </a:r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口使用注意事项</a:t>
            </a:r>
          </a:p>
        </p:txBody>
      </p:sp>
    </p:spTree>
    <p:extLst>
      <p:ext uri="{BB962C8B-B14F-4D97-AF65-F5344CB8AC3E}">
        <p14:creationId xmlns:p14="http://schemas.microsoft.com/office/powerpoint/2010/main" val="137443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0F260B-ABF4-009D-B545-0A635A7FB6CD}"/>
              </a:ext>
            </a:extLst>
          </p:cNvPr>
          <p:cNvSpPr txBox="1"/>
          <p:nvPr/>
        </p:nvSpPr>
        <p:spPr>
          <a:xfrm>
            <a:off x="226655" y="119109"/>
            <a:ext cx="993334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合理的网络标签</a:t>
            </a:r>
            <a:endParaRPr lang="en-US" altLang="zh-CN" sz="45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6CB258-D18C-D2FB-1897-FEFEAA74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645" y="2598555"/>
            <a:ext cx="5983362" cy="22058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D25B08-6E07-0285-2995-E2915C5012B2}"/>
              </a:ext>
            </a:extLst>
          </p:cNvPr>
          <p:cNvSpPr txBox="1"/>
          <p:nvPr/>
        </p:nvSpPr>
        <p:spPr>
          <a:xfrm>
            <a:off x="1600246" y="1703365"/>
            <a:ext cx="6959509" cy="111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333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合理的网络标签便于理解，避免重复</a:t>
            </a:r>
            <a:endParaRPr lang="en-US" altLang="zh-CN" sz="3333">
              <a:solidFill>
                <a:srgbClr val="FF0000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70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E305829-B392-A197-AF96-C270860B7370}"/>
              </a:ext>
            </a:extLst>
          </p:cNvPr>
          <p:cNvSpPr txBox="1"/>
          <p:nvPr/>
        </p:nvSpPr>
        <p:spPr>
          <a:xfrm>
            <a:off x="226655" y="119109"/>
            <a:ext cx="498498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</a:t>
            </a:r>
            <a:r>
              <a:rPr lang="en-US" altLang="zh-CN" sz="4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LOGO/</a:t>
            </a:r>
            <a:r>
              <a:rPr lang="zh-CN" altLang="en-US" sz="4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版本号</a:t>
            </a:r>
            <a:endParaRPr lang="en-US" altLang="zh-CN" sz="45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6705A3-137D-8E27-71E7-68147ED06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29" y="3434599"/>
            <a:ext cx="6536916" cy="17992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EB0B95-955D-B27A-0FF3-77FF09030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98" y="977810"/>
            <a:ext cx="3194468" cy="223612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93F0A6B-B06D-3622-EC0C-5A01F41E09FA}"/>
              </a:ext>
            </a:extLst>
          </p:cNvPr>
          <p:cNvCxnSpPr>
            <a:cxnSpLocks/>
          </p:cNvCxnSpPr>
          <p:nvPr/>
        </p:nvCxnSpPr>
        <p:spPr>
          <a:xfrm flipH="1">
            <a:off x="5912124" y="2158247"/>
            <a:ext cx="984809" cy="7773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4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B295120-191E-FCC8-1D76-7F762F2E9CCC}"/>
              </a:ext>
            </a:extLst>
          </p:cNvPr>
          <p:cNvSpPr txBox="1"/>
          <p:nvPr/>
        </p:nvSpPr>
        <p:spPr>
          <a:xfrm>
            <a:off x="460258" y="241239"/>
            <a:ext cx="8388953" cy="7325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14368" indent="-714368">
              <a:buFont typeface="Arial" panose="020B0604020202020204" pitchFamily="34" charset="0"/>
              <a:buChar char="•"/>
            </a:pPr>
            <a:r>
              <a:rPr lang="zh-CN" altLang="en-US" sz="50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画好原理图</a:t>
            </a:r>
            <a:endParaRPr lang="en-US" altLang="zh-CN" sz="5000">
              <a:solidFill>
                <a:srgbClr val="FF0000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571494" indent="-571494">
              <a:buFont typeface="Arial" panose="020B0604020202020204" pitchFamily="34" charset="0"/>
              <a:buChar char="•"/>
            </a:pP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分模块、分图页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571494" indent="-571494">
              <a:buFont typeface="Arial" panose="020B0604020202020204" pitchFamily="34" charset="0"/>
              <a:buChar char="•"/>
            </a:pP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标注重要参数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571494" indent="-571494">
              <a:buFont typeface="Arial" panose="020B0604020202020204" pitchFamily="34" charset="0"/>
              <a:buChar char="•"/>
            </a:pP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标注元件特殊</a:t>
            </a:r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/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重要功能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571494" indent="-571494">
              <a:buFont typeface="Arial" panose="020B0604020202020204" pitchFamily="34" charset="0"/>
              <a:buChar char="•"/>
            </a:pP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标注注意事项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571494" indent="-571494">
              <a:buFont typeface="Arial" panose="020B0604020202020204" pitchFamily="34" charset="0"/>
              <a:buChar char="•"/>
            </a:pP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合理的网络标签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marL="571494" indent="-571494">
              <a:buFont typeface="Arial" panose="020B0604020202020204" pitchFamily="34" charset="0"/>
              <a:buChar char="•"/>
            </a:pP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</a:t>
            </a:r>
            <a:r>
              <a:rPr lang="en-US" altLang="zh-CN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LOGO/</a:t>
            </a:r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版本号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5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endParaRPr lang="en-US" altLang="zh-CN" sz="5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8397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668441E-3ADA-3FFB-9851-FD2172A29C76}"/>
              </a:ext>
            </a:extLst>
          </p:cNvPr>
          <p:cNvSpPr txBox="1"/>
          <p:nvPr/>
        </p:nvSpPr>
        <p:spPr>
          <a:xfrm>
            <a:off x="804684" y="1972645"/>
            <a:ext cx="855063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5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成功的原理图设计</a:t>
            </a:r>
            <a:r>
              <a:rPr lang="en-US" altLang="zh-CN" sz="55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=</a:t>
            </a:r>
            <a:r>
              <a:rPr lang="zh-CN" altLang="en-US" sz="55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合理的元件选型</a:t>
            </a:r>
            <a:r>
              <a:rPr lang="en-US" altLang="zh-CN" sz="55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+</a:t>
            </a:r>
            <a:r>
              <a:rPr lang="zh-CN" altLang="en-US" sz="55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正确的电路设计</a:t>
            </a:r>
            <a:endParaRPr lang="en-US" altLang="zh-CN" sz="5500">
              <a:solidFill>
                <a:srgbClr val="FF0000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643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7" y="1881364"/>
            <a:ext cx="1952279" cy="195227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2971123" y="1280145"/>
            <a:ext cx="7027578" cy="3170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67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第七课</a:t>
            </a:r>
            <a:endParaRPr lang="en-US" altLang="zh-CN" sz="6667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6667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电路分析基础</a:t>
            </a:r>
            <a:endParaRPr lang="en-US" altLang="zh-CN" sz="6667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6667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——</a:t>
            </a:r>
            <a:r>
              <a:rPr lang="zh-CN" altLang="en-US" sz="6667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读懂原理图</a:t>
            </a:r>
            <a:endParaRPr lang="en-US" altLang="zh-CN" sz="6667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19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2E971E-7949-D1F8-003F-F2AF55B8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809" y="577544"/>
            <a:ext cx="2707249" cy="19472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D01578-5754-F90B-7DAA-0F3B95F75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98" y="479364"/>
            <a:ext cx="2970100" cy="21166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E7DE32-2980-3603-3AB6-01F79479DC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22698" r="-1710" b="24801"/>
          <a:stretch/>
        </p:blipFill>
        <p:spPr>
          <a:xfrm>
            <a:off x="1009498" y="3403390"/>
            <a:ext cx="2970100" cy="20736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9ABAEC-B454-DDC0-59AE-8B1614D39F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13527" r="7998" b="7294"/>
          <a:stretch/>
        </p:blipFill>
        <p:spPr>
          <a:xfrm>
            <a:off x="6082053" y="3437937"/>
            <a:ext cx="2596008" cy="2039062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FEA4AFC-F36B-9F63-E005-456BDEF587CB}"/>
              </a:ext>
            </a:extLst>
          </p:cNvPr>
          <p:cNvCxnSpPr>
            <a:cxnSpLocks/>
          </p:cNvCxnSpPr>
          <p:nvPr/>
        </p:nvCxnSpPr>
        <p:spPr>
          <a:xfrm>
            <a:off x="4152525" y="1472062"/>
            <a:ext cx="1629679" cy="0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9181B41-3857-53B6-152B-BB0D113B606C}"/>
              </a:ext>
            </a:extLst>
          </p:cNvPr>
          <p:cNvSpPr txBox="1"/>
          <p:nvPr/>
        </p:nvSpPr>
        <p:spPr>
          <a:xfrm>
            <a:off x="7634684" y="2737700"/>
            <a:ext cx="162967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生产加工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7678FE-2640-ED28-F8E4-453FC0491D93}"/>
              </a:ext>
            </a:extLst>
          </p:cNvPr>
          <p:cNvCxnSpPr>
            <a:cxnSpLocks/>
          </p:cNvCxnSpPr>
          <p:nvPr/>
        </p:nvCxnSpPr>
        <p:spPr>
          <a:xfrm>
            <a:off x="7391088" y="2648374"/>
            <a:ext cx="0" cy="643216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4ADF64E0-3F90-0688-EE0A-70633A1864A9}"/>
              </a:ext>
            </a:extLst>
          </p:cNvPr>
          <p:cNvSpPr txBox="1"/>
          <p:nvPr/>
        </p:nvSpPr>
        <p:spPr>
          <a:xfrm>
            <a:off x="4211611" y="842690"/>
            <a:ext cx="162967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布局布线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9146318-0ECA-19D7-C753-08A8D5C98B4C}"/>
              </a:ext>
            </a:extLst>
          </p:cNvPr>
          <p:cNvCxnSpPr>
            <a:cxnSpLocks/>
          </p:cNvCxnSpPr>
          <p:nvPr/>
        </p:nvCxnSpPr>
        <p:spPr>
          <a:xfrm flipH="1">
            <a:off x="4211611" y="4297292"/>
            <a:ext cx="1522130" cy="0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88FBD56-866A-1A42-CC59-15AE91AA384D}"/>
              </a:ext>
            </a:extLst>
          </p:cNvPr>
          <p:cNvSpPr txBox="1"/>
          <p:nvPr/>
        </p:nvSpPr>
        <p:spPr>
          <a:xfrm>
            <a:off x="4211611" y="3555494"/>
            <a:ext cx="162967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焊接组装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3B028A-21CA-ECA2-A9D7-F0B7AA05864D}"/>
              </a:ext>
            </a:extLst>
          </p:cNvPr>
          <p:cNvSpPr txBox="1"/>
          <p:nvPr/>
        </p:nvSpPr>
        <p:spPr>
          <a:xfrm>
            <a:off x="485589" y="467232"/>
            <a:ext cx="670606" cy="214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原理图设计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C71010-6D17-3812-7907-666872848DA0}"/>
              </a:ext>
            </a:extLst>
          </p:cNvPr>
          <p:cNvSpPr txBox="1"/>
          <p:nvPr/>
        </p:nvSpPr>
        <p:spPr>
          <a:xfrm>
            <a:off x="8738504" y="467231"/>
            <a:ext cx="574136" cy="214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22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AF899B-1552-050F-B7BB-88DE78F1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742" y="808643"/>
            <a:ext cx="4702516" cy="338236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58D5470-46FD-6EAC-2722-EF97235599D1}"/>
              </a:ext>
            </a:extLst>
          </p:cNvPr>
          <p:cNvSpPr txBox="1"/>
          <p:nvPr/>
        </p:nvSpPr>
        <p:spPr>
          <a:xfrm>
            <a:off x="3218804" y="4444696"/>
            <a:ext cx="392026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55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板设计</a:t>
            </a:r>
            <a:endParaRPr lang="en-US" altLang="zh-CN" sz="55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253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BD604B-DCB6-6227-5818-B6AB9539B4C5}"/>
              </a:ext>
            </a:extLst>
          </p:cNvPr>
          <p:cNvSpPr txBox="1"/>
          <p:nvPr/>
        </p:nvSpPr>
        <p:spPr>
          <a:xfrm>
            <a:off x="2910017" y="1793106"/>
            <a:ext cx="5705591" cy="214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读懂原理图</a:t>
            </a:r>
            <a:endParaRPr lang="en-US" altLang="zh-CN" sz="6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6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画好原理图</a:t>
            </a:r>
          </a:p>
        </p:txBody>
      </p:sp>
    </p:spTree>
    <p:extLst>
      <p:ext uri="{BB962C8B-B14F-4D97-AF65-F5344CB8AC3E}">
        <p14:creationId xmlns:p14="http://schemas.microsoft.com/office/powerpoint/2010/main" val="174091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6E2D02-6AC3-6FA9-32C3-8F8B3A8C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93" y="1605128"/>
            <a:ext cx="4356892" cy="3049824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42063C41-D21E-D383-2EAA-1DC348BF738B}"/>
              </a:ext>
            </a:extLst>
          </p:cNvPr>
          <p:cNvSpPr/>
          <p:nvPr/>
        </p:nvSpPr>
        <p:spPr>
          <a:xfrm>
            <a:off x="5787390" y="1819631"/>
            <a:ext cx="1737591" cy="3255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0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9C636B30-A8B0-157F-5C97-F13D3CA7826C}"/>
              </a:ext>
            </a:extLst>
          </p:cNvPr>
          <p:cNvSpPr/>
          <p:nvPr/>
        </p:nvSpPr>
        <p:spPr>
          <a:xfrm>
            <a:off x="5787390" y="2614345"/>
            <a:ext cx="1737591" cy="3255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0"/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2F1C05C9-27FB-EDE1-9137-1D5480526163}"/>
              </a:ext>
            </a:extLst>
          </p:cNvPr>
          <p:cNvSpPr/>
          <p:nvPr/>
        </p:nvSpPr>
        <p:spPr>
          <a:xfrm>
            <a:off x="5787390" y="3409057"/>
            <a:ext cx="1737591" cy="3255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2FD57730-0703-AD51-9AE7-F99C5E10197C}"/>
              </a:ext>
            </a:extLst>
          </p:cNvPr>
          <p:cNvSpPr/>
          <p:nvPr/>
        </p:nvSpPr>
        <p:spPr>
          <a:xfrm>
            <a:off x="5787390" y="4203768"/>
            <a:ext cx="1737591" cy="32558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7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1AC3258-B3AA-D227-5A3A-A86724541251}"/>
              </a:ext>
            </a:extLst>
          </p:cNvPr>
          <p:cNvSpPr txBox="1"/>
          <p:nvPr/>
        </p:nvSpPr>
        <p:spPr>
          <a:xfrm>
            <a:off x="7751562" y="1760492"/>
            <a:ext cx="1737591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>
                <a:solidFill>
                  <a:srgbClr val="333333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元件符号</a:t>
            </a:r>
            <a:endParaRPr lang="zh-CN" altLang="en-US" sz="2333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650D81-3AEA-544D-62A7-DE4AFCDF9002}"/>
              </a:ext>
            </a:extLst>
          </p:cNvPr>
          <p:cNvSpPr txBox="1"/>
          <p:nvPr/>
        </p:nvSpPr>
        <p:spPr>
          <a:xfrm>
            <a:off x="7751565" y="2555205"/>
            <a:ext cx="1308966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>
                <a:solidFill>
                  <a:srgbClr val="333333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连接线</a:t>
            </a:r>
            <a:endParaRPr lang="zh-CN" altLang="en-US" sz="2333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326656A-89F4-2487-B3C2-25DB42403CEE}"/>
              </a:ext>
            </a:extLst>
          </p:cNvPr>
          <p:cNvSpPr txBox="1"/>
          <p:nvPr/>
        </p:nvSpPr>
        <p:spPr>
          <a:xfrm>
            <a:off x="7751565" y="3349918"/>
            <a:ext cx="1308966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>
                <a:solidFill>
                  <a:srgbClr val="333333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结点</a:t>
            </a:r>
            <a:endParaRPr lang="zh-CN" altLang="en-US" sz="2333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690922-8E24-FB12-E957-D518168ECF53}"/>
              </a:ext>
            </a:extLst>
          </p:cNvPr>
          <p:cNvSpPr txBox="1"/>
          <p:nvPr/>
        </p:nvSpPr>
        <p:spPr>
          <a:xfrm>
            <a:off x="7751565" y="4144630"/>
            <a:ext cx="1308966" cy="45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333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注释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7C57A7-5157-71ED-7944-12CA0177F997}"/>
              </a:ext>
            </a:extLst>
          </p:cNvPr>
          <p:cNvSpPr txBox="1"/>
          <p:nvPr/>
        </p:nvSpPr>
        <p:spPr>
          <a:xfrm>
            <a:off x="1419391" y="780331"/>
            <a:ext cx="3883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原理图四要素</a:t>
            </a:r>
          </a:p>
        </p:txBody>
      </p:sp>
    </p:spTree>
    <p:extLst>
      <p:ext uri="{BB962C8B-B14F-4D97-AF65-F5344CB8AC3E}">
        <p14:creationId xmlns:p14="http://schemas.microsoft.com/office/powerpoint/2010/main" val="198195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08EAD5B-C26D-0637-8376-587763D228EA}"/>
              </a:ext>
            </a:extLst>
          </p:cNvPr>
          <p:cNvSpPr txBox="1"/>
          <p:nvPr/>
        </p:nvSpPr>
        <p:spPr>
          <a:xfrm>
            <a:off x="287301" y="145524"/>
            <a:ext cx="1308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注释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5DEDF6-8655-E591-D269-638DD1D4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28" y="581714"/>
            <a:ext cx="7234344" cy="5064041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AE5D3CD-67BC-522C-AC45-BE6BDA5CF724}"/>
              </a:ext>
            </a:extLst>
          </p:cNvPr>
          <p:cNvCxnSpPr>
            <a:cxnSpLocks/>
          </p:cNvCxnSpPr>
          <p:nvPr/>
        </p:nvCxnSpPr>
        <p:spPr>
          <a:xfrm flipH="1">
            <a:off x="3586018" y="2245732"/>
            <a:ext cx="524656" cy="412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C25BE486-A454-1EB6-F5E3-7D60E56A2B0E}"/>
              </a:ext>
            </a:extLst>
          </p:cNvPr>
          <p:cNvCxnSpPr>
            <a:cxnSpLocks/>
          </p:cNvCxnSpPr>
          <p:nvPr/>
        </p:nvCxnSpPr>
        <p:spPr>
          <a:xfrm flipH="1">
            <a:off x="3635149" y="3857797"/>
            <a:ext cx="524656" cy="412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563DC78-840C-E9BD-6537-1E8DEA150EBC}"/>
              </a:ext>
            </a:extLst>
          </p:cNvPr>
          <p:cNvCxnSpPr>
            <a:cxnSpLocks/>
          </p:cNvCxnSpPr>
          <p:nvPr/>
        </p:nvCxnSpPr>
        <p:spPr>
          <a:xfrm flipH="1">
            <a:off x="3685208" y="4986892"/>
            <a:ext cx="524656" cy="412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31578A7-3F43-7C5D-5F11-F522092285A6}"/>
              </a:ext>
            </a:extLst>
          </p:cNvPr>
          <p:cNvCxnSpPr>
            <a:cxnSpLocks/>
          </p:cNvCxnSpPr>
          <p:nvPr/>
        </p:nvCxnSpPr>
        <p:spPr>
          <a:xfrm flipH="1">
            <a:off x="5898901" y="1744221"/>
            <a:ext cx="524656" cy="412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7FCB25D-F8CA-EF95-2F72-A52FD4003979}"/>
              </a:ext>
            </a:extLst>
          </p:cNvPr>
          <p:cNvCxnSpPr>
            <a:cxnSpLocks/>
          </p:cNvCxnSpPr>
          <p:nvPr/>
        </p:nvCxnSpPr>
        <p:spPr>
          <a:xfrm flipH="1">
            <a:off x="8112938" y="779402"/>
            <a:ext cx="524656" cy="412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728B3BF-34E0-0C81-D216-AFB7A436821A}"/>
              </a:ext>
            </a:extLst>
          </p:cNvPr>
          <p:cNvCxnSpPr>
            <a:cxnSpLocks/>
          </p:cNvCxnSpPr>
          <p:nvPr/>
        </p:nvCxnSpPr>
        <p:spPr>
          <a:xfrm flipH="1">
            <a:off x="8042439" y="1801548"/>
            <a:ext cx="524656" cy="412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4B2E9CB-5E07-9B85-B89C-B271CF3254B8}"/>
              </a:ext>
            </a:extLst>
          </p:cNvPr>
          <p:cNvCxnSpPr>
            <a:cxnSpLocks/>
          </p:cNvCxnSpPr>
          <p:nvPr/>
        </p:nvCxnSpPr>
        <p:spPr>
          <a:xfrm flipH="1">
            <a:off x="8103329" y="2734861"/>
            <a:ext cx="524656" cy="412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56F8C49-8509-B100-D192-D03EBC90C76A}"/>
              </a:ext>
            </a:extLst>
          </p:cNvPr>
          <p:cNvCxnSpPr>
            <a:cxnSpLocks/>
          </p:cNvCxnSpPr>
          <p:nvPr/>
        </p:nvCxnSpPr>
        <p:spPr>
          <a:xfrm flipH="1">
            <a:off x="8108256" y="4189254"/>
            <a:ext cx="524656" cy="412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1B3A347-A763-4576-4091-6960EC621D99}"/>
              </a:ext>
            </a:extLst>
          </p:cNvPr>
          <p:cNvCxnSpPr>
            <a:cxnSpLocks/>
          </p:cNvCxnSpPr>
          <p:nvPr/>
        </p:nvCxnSpPr>
        <p:spPr>
          <a:xfrm flipH="1">
            <a:off x="2497081" y="1801548"/>
            <a:ext cx="524656" cy="41223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20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6EDE28-EF4A-066F-78EA-B84B925F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58" y="1090341"/>
            <a:ext cx="5216311" cy="3754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3A7CC3A-122B-D464-B19B-CA3445A60C0E}"/>
              </a:ext>
            </a:extLst>
          </p:cNvPr>
          <p:cNvSpPr txBox="1"/>
          <p:nvPr/>
        </p:nvSpPr>
        <p:spPr>
          <a:xfrm>
            <a:off x="287301" y="145524"/>
            <a:ext cx="1308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注释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0607A40-EFE4-3E47-5891-868EED2DA613}"/>
              </a:ext>
            </a:extLst>
          </p:cNvPr>
          <p:cNvSpPr txBox="1"/>
          <p:nvPr/>
        </p:nvSpPr>
        <p:spPr>
          <a:xfrm>
            <a:off x="5995883" y="1534185"/>
            <a:ext cx="3515211" cy="2965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不光是代码有可读性的说法，原理图也有。很多时候原理图不仅仅是给自己看的，也会给其它人看，如果可读性差，会带来一系列沟通问题。</a:t>
            </a:r>
            <a:endParaRPr lang="zh-CN" altLang="en-US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703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53857B-2064-9BAC-609A-9A473C7981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1061" r="61789" b="55060"/>
          <a:stretch/>
        </p:blipFill>
        <p:spPr>
          <a:xfrm>
            <a:off x="2441741" y="1021270"/>
            <a:ext cx="4472239" cy="36724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101D1A-3C61-0634-6A93-C2CF73F67641}"/>
              </a:ext>
            </a:extLst>
          </p:cNvPr>
          <p:cNvSpPr txBox="1"/>
          <p:nvPr/>
        </p:nvSpPr>
        <p:spPr>
          <a:xfrm>
            <a:off x="287301" y="145524"/>
            <a:ext cx="1308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注释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B0890EF-0E30-E971-C5E7-B703F166D996}"/>
              </a:ext>
            </a:extLst>
          </p:cNvPr>
          <p:cNvCxnSpPr>
            <a:cxnSpLocks/>
          </p:cNvCxnSpPr>
          <p:nvPr/>
        </p:nvCxnSpPr>
        <p:spPr>
          <a:xfrm flipH="1">
            <a:off x="6429447" y="3442907"/>
            <a:ext cx="1162744" cy="89557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C2F5BA9-9CC7-5B6C-AD75-064B37070A2F}"/>
              </a:ext>
            </a:extLst>
          </p:cNvPr>
          <p:cNvSpPr txBox="1"/>
          <p:nvPr/>
        </p:nvSpPr>
        <p:spPr>
          <a:xfrm>
            <a:off x="7647813" y="2724717"/>
            <a:ext cx="22470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标注模块功能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2F435A5-0618-EEFA-F740-AB5C435A60D8}"/>
              </a:ext>
            </a:extLst>
          </p:cNvPr>
          <p:cNvCxnSpPr>
            <a:cxnSpLocks/>
          </p:cNvCxnSpPr>
          <p:nvPr/>
        </p:nvCxnSpPr>
        <p:spPr>
          <a:xfrm>
            <a:off x="1916908" y="3193373"/>
            <a:ext cx="994046" cy="69732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63F6A7D-A0A7-B698-C76C-1232E8536AA3}"/>
              </a:ext>
            </a:extLst>
          </p:cNvPr>
          <p:cNvSpPr txBox="1"/>
          <p:nvPr/>
        </p:nvSpPr>
        <p:spPr>
          <a:xfrm>
            <a:off x="426459" y="1972914"/>
            <a:ext cx="224706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标注关键信号</a:t>
            </a:r>
          </a:p>
        </p:txBody>
      </p:sp>
    </p:spTree>
    <p:extLst>
      <p:ext uri="{BB962C8B-B14F-4D97-AF65-F5344CB8AC3E}">
        <p14:creationId xmlns:p14="http://schemas.microsoft.com/office/powerpoint/2010/main" val="1994485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7F9F876-1243-2FBE-DD95-715241162CBE}"/>
              </a:ext>
            </a:extLst>
          </p:cNvPr>
          <p:cNvSpPr txBox="1"/>
          <p:nvPr/>
        </p:nvSpPr>
        <p:spPr>
          <a:xfrm>
            <a:off x="287301" y="145524"/>
            <a:ext cx="13089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注释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6A4A23-E73D-3EAD-C541-483E9376392A}"/>
              </a:ext>
            </a:extLst>
          </p:cNvPr>
          <p:cNvSpPr txBox="1"/>
          <p:nvPr/>
        </p:nvSpPr>
        <p:spPr>
          <a:xfrm>
            <a:off x="287299" y="985192"/>
            <a:ext cx="5080927" cy="214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1.</a:t>
            </a:r>
            <a:r>
              <a:rPr lang="zh-CN" altLang="en-US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标注模块功能</a:t>
            </a:r>
            <a:endParaRPr lang="en-US" altLang="zh-CN" sz="2667">
              <a:solidFill>
                <a:srgbClr val="191B1F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2.</a:t>
            </a:r>
            <a:r>
              <a:rPr lang="zh-CN" altLang="en-US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标注关键参数</a:t>
            </a:r>
            <a:r>
              <a:rPr lang="en-US" altLang="zh-CN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/</a:t>
            </a:r>
            <a:r>
              <a:rPr lang="zh-CN" altLang="en-US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信号</a:t>
            </a:r>
            <a:endParaRPr lang="en-US" altLang="zh-CN" sz="2667">
              <a:solidFill>
                <a:srgbClr val="191B1F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3.</a:t>
            </a:r>
            <a:r>
              <a:rPr lang="zh-CN" altLang="en-US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元件功能说明</a:t>
            </a:r>
            <a:endParaRPr lang="en-US" altLang="zh-CN" sz="2667">
              <a:solidFill>
                <a:srgbClr val="191B1F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4.</a:t>
            </a:r>
            <a:r>
              <a:rPr lang="zh-CN" altLang="en-US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公司</a:t>
            </a:r>
            <a:r>
              <a:rPr lang="en-US" altLang="zh-CN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logo/</a:t>
            </a:r>
            <a:r>
              <a:rPr lang="zh-CN" altLang="en-US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版本号</a:t>
            </a:r>
            <a:endParaRPr lang="en-US" altLang="zh-CN" sz="2667">
              <a:solidFill>
                <a:srgbClr val="191B1F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5.</a:t>
            </a:r>
            <a:r>
              <a:rPr lang="zh-CN" altLang="en-US" sz="2667">
                <a:solidFill>
                  <a:srgbClr val="191B1F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其他说明信息</a:t>
            </a:r>
            <a:endParaRPr lang="zh-CN" altLang="en-US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5FD5D8-9176-B508-8F43-2E7699B20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" t="1061" r="61789" b="55060"/>
          <a:stretch/>
        </p:blipFill>
        <p:spPr>
          <a:xfrm>
            <a:off x="5778941" y="936877"/>
            <a:ext cx="2751799" cy="2259693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2799A0F-A077-DD04-6FC9-0EE7E4F0E48E}"/>
              </a:ext>
            </a:extLst>
          </p:cNvPr>
          <p:cNvCxnSpPr>
            <a:cxnSpLocks/>
          </p:cNvCxnSpPr>
          <p:nvPr/>
        </p:nvCxnSpPr>
        <p:spPr>
          <a:xfrm flipH="1">
            <a:off x="7630848" y="2541451"/>
            <a:ext cx="534233" cy="45410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BC4B74F-12D1-99EB-465F-01462E8DAB9C}"/>
              </a:ext>
            </a:extLst>
          </p:cNvPr>
          <p:cNvSpPr txBox="1"/>
          <p:nvPr/>
        </p:nvSpPr>
        <p:spPr>
          <a:xfrm>
            <a:off x="7634558" y="1932536"/>
            <a:ext cx="234487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标注模块功能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45110F4-FF2F-2804-ADCE-662CF09A7ADA}"/>
              </a:ext>
            </a:extLst>
          </p:cNvPr>
          <p:cNvCxnSpPr>
            <a:cxnSpLocks/>
          </p:cNvCxnSpPr>
          <p:nvPr/>
        </p:nvCxnSpPr>
        <p:spPr>
          <a:xfrm>
            <a:off x="4937899" y="2062732"/>
            <a:ext cx="994046" cy="69732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DB2BB9D-EF2B-B294-4034-EFBCB0EA4E92}"/>
              </a:ext>
            </a:extLst>
          </p:cNvPr>
          <p:cNvSpPr txBox="1"/>
          <p:nvPr/>
        </p:nvSpPr>
        <p:spPr>
          <a:xfrm>
            <a:off x="3659373" y="1583876"/>
            <a:ext cx="234487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标注关键信号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EFAE9B-44C8-AE18-59B8-C4AE19D4C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00" y="4284932"/>
            <a:ext cx="3034933" cy="970409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96128F3-1139-0F40-36F9-3752E64F02C6}"/>
              </a:ext>
            </a:extLst>
          </p:cNvPr>
          <p:cNvCxnSpPr>
            <a:cxnSpLocks/>
          </p:cNvCxnSpPr>
          <p:nvPr/>
        </p:nvCxnSpPr>
        <p:spPr>
          <a:xfrm>
            <a:off x="6329565" y="3994093"/>
            <a:ext cx="994046" cy="69732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F18763D-5A37-6CF6-E599-5A985DF7282E}"/>
              </a:ext>
            </a:extLst>
          </p:cNvPr>
          <p:cNvSpPr txBox="1"/>
          <p:nvPr/>
        </p:nvSpPr>
        <p:spPr>
          <a:xfrm>
            <a:off x="4433477" y="3261158"/>
            <a:ext cx="2344879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标注元件功能</a:t>
            </a:r>
            <a:r>
              <a:rPr lang="en-US" altLang="zh-CN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NC/NF/0R</a:t>
            </a:r>
            <a:endParaRPr lang="zh-CN" altLang="en-US" sz="2667">
              <a:solidFill>
                <a:srgbClr val="FF0000"/>
              </a:solidFill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66D6210-4712-46C3-B75A-7D738289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84" y="4207693"/>
            <a:ext cx="4086786" cy="1124887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B06A5CA-DB63-3672-879B-608273BC6887}"/>
              </a:ext>
            </a:extLst>
          </p:cNvPr>
          <p:cNvCxnSpPr>
            <a:cxnSpLocks/>
          </p:cNvCxnSpPr>
          <p:nvPr/>
        </p:nvCxnSpPr>
        <p:spPr>
          <a:xfrm flipH="1">
            <a:off x="1618232" y="4049170"/>
            <a:ext cx="851319" cy="93308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A955C22-7CB5-30F5-0CC1-DB844E90F7FB}"/>
              </a:ext>
            </a:extLst>
          </p:cNvPr>
          <p:cNvSpPr txBox="1"/>
          <p:nvPr/>
        </p:nvSpPr>
        <p:spPr>
          <a:xfrm>
            <a:off x="1543345" y="3227835"/>
            <a:ext cx="2344879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标注公司</a:t>
            </a:r>
            <a:r>
              <a:rPr lang="en-US" altLang="zh-CN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LOGO/</a:t>
            </a:r>
            <a:r>
              <a:rPr lang="zh-CN" altLang="en-US" sz="2667">
                <a:solidFill>
                  <a:srgbClr val="FF0000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版本号</a:t>
            </a:r>
          </a:p>
        </p:txBody>
      </p:sp>
    </p:spTree>
    <p:extLst>
      <p:ext uri="{BB962C8B-B14F-4D97-AF65-F5344CB8AC3E}">
        <p14:creationId xmlns:p14="http://schemas.microsoft.com/office/powerpoint/2010/main" val="358968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FFB864-259C-CE6C-73A0-009AC0D55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35" y="1089049"/>
            <a:ext cx="6072803" cy="42509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5172DDC-3FED-80E2-F410-7978163E0C75}"/>
              </a:ext>
            </a:extLst>
          </p:cNvPr>
          <p:cNvSpPr txBox="1"/>
          <p:nvPr/>
        </p:nvSpPr>
        <p:spPr>
          <a:xfrm>
            <a:off x="226652" y="119107"/>
            <a:ext cx="508092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5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读懂原理图</a:t>
            </a:r>
            <a:endParaRPr lang="en-US" altLang="zh-CN" sz="5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98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2009</TotalTime>
  <Words>296</Words>
  <Application>Microsoft Office PowerPoint</Application>
  <PresentationFormat>自定义</PresentationFormat>
  <Paragraphs>67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三极芯片体 超粗</vt:lpstr>
      <vt:lpstr>幼圆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yc x</dc:creator>
  <cp:lastModifiedBy>yc x</cp:lastModifiedBy>
  <cp:revision>18</cp:revision>
  <dcterms:created xsi:type="dcterms:W3CDTF">2024-01-23T04:02:51Z</dcterms:created>
  <dcterms:modified xsi:type="dcterms:W3CDTF">2024-02-04T17:57:13Z</dcterms:modified>
</cp:coreProperties>
</file>